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76" r:id="rId3"/>
    <p:sldId id="257" r:id="rId4"/>
    <p:sldId id="259" r:id="rId5"/>
    <p:sldId id="260" r:id="rId6"/>
    <p:sldId id="269" r:id="rId7"/>
    <p:sldId id="270" r:id="rId8"/>
    <p:sldId id="274" r:id="rId9"/>
    <p:sldId id="271" r:id="rId10"/>
    <p:sldId id="272" r:id="rId11"/>
    <p:sldId id="273" r:id="rId12"/>
    <p:sldId id="27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890" autoAdjust="0"/>
    <p:restoredTop sz="85548" autoAdjust="0"/>
  </p:normalViewPr>
  <p:slideViewPr>
    <p:cSldViewPr>
      <p:cViewPr varScale="1">
        <p:scale>
          <a:sx n="74" d="100"/>
          <a:sy n="74" d="100"/>
        </p:scale>
        <p:origin x="1218" y="66"/>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br>
              <a:rPr lang="en-US" sz="1200" b="0" i="0" u="none" strike="noStrike" kern="1200" dirty="0">
                <a:solidFill>
                  <a:schemeClr val="tx1"/>
                </a:solidFill>
                <a:effectLst/>
                <a:latin typeface="+mn-lt"/>
                <a:ea typeface="+mn-ea"/>
                <a:cs typeface="+mn-cs"/>
              </a:rPr>
            </a:b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The call of Samuel, likely a familiar passage for the students, can be a springboard for fruitful discussion about how we can discern God’s voice and God’s call in our lives. As the student book points out, having a spiritual mentor can help greatly in this regard.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1110602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1057991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352633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valeriebarry / iStock.com</a:t>
            </a:r>
            <a:r>
              <a:rPr lang="en-US" dirty="0"/>
              <a:t> </a:t>
            </a:r>
            <a:endParaRPr lang="en-US" sz="1200" dirty="0">
              <a:solidFill>
                <a:schemeClr val="bg1">
                  <a:lumMod val="65000"/>
                </a:schemeClr>
              </a:solidFill>
            </a:endParaRPr>
          </a:p>
          <a:p>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632096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bg1">
                    <a:lumMod val="65000"/>
                  </a:schemeClr>
                </a:solidFill>
              </a:rPr>
              <a:t>© Chat Karen Studio / Shutterstock.com</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Emphasize with the students that understanding these beliefs is essential to avoid misinterpreting the Old Testament. We must always consider the social customs, beliefs, and cultural practices of the biblical world in order to interpret Scripture correctly.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(Image: Joshua preparing his warriors to sack Jericho)</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Jesus heals blind Bartimaeus)</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BibleArtLibrary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917601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i="0" kern="1200" dirty="0">
                <a:solidFill>
                  <a:schemeClr val="tx1"/>
                </a:solidFill>
                <a:effectLst/>
                <a:latin typeface="+mn-lt"/>
                <a:ea typeface="+mn-ea"/>
                <a:cs typeface="+mn-cs"/>
              </a:rPr>
              <a:t>The diagram is on the next slide.</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793063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This diagram is a helpful visual of the deuteronomic cycle. Help the students to see that we can be prone to the same cycle! We are faithful to God, we mess up, God helps us to get back on track, we are faithful until we mess up again, and the cycle repeats.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3766228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BibleArtLibrary</a:t>
            </a:r>
            <a:r>
              <a:rPr lang="en-US" sz="1200" b="0" i="0" u="none" strike="noStrike" kern="1200" dirty="0">
                <a:solidFill>
                  <a:schemeClr val="tx1"/>
                </a:solidFill>
                <a:effectLst/>
                <a:latin typeface="+mn-lt"/>
                <a:ea typeface="+mn-ea"/>
                <a:cs typeface="+mn-cs"/>
              </a:rPr>
              <a:t>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From Judges, chapter 4. Jael drives a tent peg into the head of </a:t>
            </a:r>
            <a:r>
              <a:rPr lang="en-US" dirty="0" err="1"/>
              <a:t>Sisera</a:t>
            </a:r>
            <a:r>
              <a:rPr lang="en-US" dirty="0"/>
              <a:t>, the general of the Canaanite army.)</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326526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362200"/>
            <a:ext cx="9144000" cy="1470025"/>
          </a:xfrm>
        </p:spPr>
        <p:txBody>
          <a:bodyPr>
            <a:normAutofit/>
          </a:bodyPr>
          <a:lstStyle/>
          <a:p>
            <a:r>
              <a:rPr lang="en-US" dirty="0"/>
              <a:t>Joshua and Judges</a:t>
            </a:r>
          </a:p>
        </p:txBody>
      </p:sp>
      <p:sp>
        <p:nvSpPr>
          <p:cNvPr id="3" name="Subtitle 2"/>
          <p:cNvSpPr txBox="1">
            <a:spLocks/>
          </p:cNvSpPr>
          <p:nvPr/>
        </p:nvSpPr>
        <p:spPr>
          <a:xfrm>
            <a:off x="0"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2, Chapter 7</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TX006088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33400"/>
          </a:xfrm>
        </p:spPr>
        <p:txBody>
          <a:bodyPr>
            <a:noAutofit/>
          </a:bodyPr>
          <a:lstStyle/>
          <a:p>
            <a:r>
              <a:rPr lang="en-US" sz="3200" dirty="0"/>
              <a:t>Samuel: Reluctant Kingmaker </a:t>
            </a:r>
          </a:p>
        </p:txBody>
      </p:sp>
      <p:sp>
        <p:nvSpPr>
          <p:cNvPr id="3" name="Content Placeholder 2"/>
          <p:cNvSpPr>
            <a:spLocks noGrp="1"/>
          </p:cNvSpPr>
          <p:nvPr>
            <p:ph idx="1"/>
          </p:nvPr>
        </p:nvSpPr>
        <p:spPr>
          <a:xfrm>
            <a:off x="889137" y="1295401"/>
            <a:ext cx="7620000" cy="4876799"/>
          </a:xfrm>
        </p:spPr>
        <p:txBody>
          <a:bodyPr>
            <a:normAutofit/>
          </a:bodyPr>
          <a:lstStyle/>
          <a:p>
            <a:pPr lvl="0"/>
            <a:r>
              <a:rPr lang="en-US" dirty="0"/>
              <a:t>Samuel is born miraculously to Hannah, who had been unable to have children. After Samuel’s birth, Hannah prays in words similar to Mary’s </a:t>
            </a:r>
            <a:r>
              <a:rPr lang="en-US" i="1" dirty="0"/>
              <a:t>Magnificat</a:t>
            </a:r>
            <a:r>
              <a:rPr lang="en-US" dirty="0"/>
              <a:t>. </a:t>
            </a:r>
          </a:p>
          <a:p>
            <a:pPr lvl="0"/>
            <a:r>
              <a:rPr lang="en-US" dirty="0"/>
              <a:t>When Samuel is still</a:t>
            </a:r>
            <a:br>
              <a:rPr lang="en-US" dirty="0"/>
            </a:br>
            <a:r>
              <a:rPr lang="en-US" dirty="0"/>
              <a:t>a boy, he hears God’s </a:t>
            </a:r>
            <a:br>
              <a:rPr lang="en-US" dirty="0"/>
            </a:br>
            <a:r>
              <a:rPr lang="en-US" dirty="0"/>
              <a:t>voice asking him to </a:t>
            </a:r>
            <a:br>
              <a:rPr lang="en-US" dirty="0"/>
            </a:br>
            <a:r>
              <a:rPr lang="en-US" dirty="0"/>
              <a:t>speak a tough truth</a:t>
            </a:r>
            <a:br>
              <a:rPr lang="en-US" dirty="0"/>
            </a:br>
            <a:r>
              <a:rPr lang="en-US" dirty="0"/>
              <a:t>to the priest Eli.</a:t>
            </a:r>
          </a:p>
          <a:p>
            <a:r>
              <a:rPr lang="en-US" dirty="0"/>
              <a:t>When the Israelites ask </a:t>
            </a:r>
            <a:br>
              <a:rPr lang="en-US" dirty="0"/>
            </a:br>
            <a:r>
              <a:rPr lang="en-US" dirty="0"/>
              <a:t>God for a king, Samuel </a:t>
            </a:r>
            <a:br>
              <a:rPr lang="en-US" dirty="0"/>
            </a:br>
            <a:r>
              <a:rPr lang="en-US" dirty="0"/>
              <a:t>anoints Saul and David </a:t>
            </a:r>
            <a:br>
              <a:rPr lang="en-US" dirty="0"/>
            </a:br>
            <a:r>
              <a:rPr lang="en-US" dirty="0"/>
              <a:t>as the first kings.</a:t>
            </a:r>
          </a:p>
          <a:p>
            <a:pPr lvl="0"/>
            <a:endParaRPr lang="en-US" dirty="0"/>
          </a:p>
        </p:txBody>
      </p:sp>
      <p:pic>
        <p:nvPicPr>
          <p:cNvPr id="6" name="Picture 5">
            <a:extLst>
              <a:ext uri="{FF2B5EF4-FFF2-40B4-BE49-F238E27FC236}">
                <a16:creationId xmlns:a16="http://schemas.microsoft.com/office/drawing/2014/main" id="{EC81FDF8-EDB6-894F-AC6E-A7F05DA79E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5046" y="2743200"/>
            <a:ext cx="3754091" cy="2819399"/>
          </a:xfrm>
          <a:prstGeom prst="rect">
            <a:avLst/>
          </a:prstGeom>
        </p:spPr>
      </p:pic>
    </p:spTree>
    <p:extLst>
      <p:ext uri="{BB962C8B-B14F-4D97-AF65-F5344CB8AC3E}">
        <p14:creationId xmlns:p14="http://schemas.microsoft.com/office/powerpoint/2010/main" val="2019088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sz="3200" dirty="0"/>
              <a:t>The Book of Ruth: The Plot</a:t>
            </a:r>
          </a:p>
        </p:txBody>
      </p:sp>
      <p:sp>
        <p:nvSpPr>
          <p:cNvPr id="3" name="Content Placeholder 2"/>
          <p:cNvSpPr>
            <a:spLocks noGrp="1"/>
          </p:cNvSpPr>
          <p:nvPr>
            <p:ph idx="1"/>
          </p:nvPr>
        </p:nvSpPr>
        <p:spPr>
          <a:xfrm>
            <a:off x="865414" y="1447800"/>
            <a:ext cx="7647539" cy="1492121"/>
          </a:xfrm>
        </p:spPr>
        <p:txBody>
          <a:bodyPr>
            <a:normAutofit/>
          </a:bodyPr>
          <a:lstStyle/>
          <a:p>
            <a:pPr lvl="0"/>
            <a:r>
              <a:rPr lang="en-US" sz="2300" dirty="0"/>
              <a:t>This book is set in the time of the judges.</a:t>
            </a:r>
          </a:p>
          <a:p>
            <a:pPr lvl="0"/>
            <a:r>
              <a:rPr lang="en-US" sz="2300" dirty="0"/>
              <a:t>It tells the story of Ruth, a Moabite woman whose mother-in-law, Naomi, is an Israelite.</a:t>
            </a:r>
          </a:p>
          <a:p>
            <a:pPr marL="0" indent="0">
              <a:buNone/>
            </a:pPr>
            <a:endParaRPr lang="en-US" dirty="0"/>
          </a:p>
        </p:txBody>
      </p:sp>
      <p:sp>
        <p:nvSpPr>
          <p:cNvPr id="8" name="Content Placeholder 2">
            <a:extLst>
              <a:ext uri="{FF2B5EF4-FFF2-40B4-BE49-F238E27FC236}">
                <a16:creationId xmlns:a16="http://schemas.microsoft.com/office/drawing/2014/main" id="{AFD9D1C9-9B3B-064B-840B-2F6C5DD1EC62}"/>
              </a:ext>
            </a:extLst>
          </p:cNvPr>
          <p:cNvSpPr txBox="1">
            <a:spLocks/>
          </p:cNvSpPr>
          <p:nvPr/>
        </p:nvSpPr>
        <p:spPr>
          <a:xfrm>
            <a:off x="858284" y="2598498"/>
            <a:ext cx="3689653" cy="31487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300" dirty="0"/>
              <a:t>When both women become widows, Ruth goes with Naomi back to her hometown of Bethlehem in Israel.</a:t>
            </a:r>
          </a:p>
          <a:p>
            <a:pPr lvl="0"/>
            <a:r>
              <a:rPr lang="en-US" sz="2300" dirty="0"/>
              <a:t>Eventually, Ruth marries Naomi’s relative, Boaz, and has a baby named Obed.</a:t>
            </a:r>
          </a:p>
          <a:p>
            <a:pPr marL="0" indent="0">
              <a:buFont typeface="Arial" pitchFamily="34" charset="0"/>
              <a:buNone/>
            </a:pPr>
            <a:endParaRPr lang="en-US" sz="2300" dirty="0"/>
          </a:p>
        </p:txBody>
      </p:sp>
      <p:pic>
        <p:nvPicPr>
          <p:cNvPr id="5" name="Picture 4">
            <a:extLst>
              <a:ext uri="{FF2B5EF4-FFF2-40B4-BE49-F238E27FC236}">
                <a16:creationId xmlns:a16="http://schemas.microsoft.com/office/drawing/2014/main" id="{42F46DA6-DBB7-9641-AFF0-E31DCA49DF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7937" y="2743200"/>
            <a:ext cx="3940953" cy="2959736"/>
          </a:xfrm>
          <a:prstGeom prst="rect">
            <a:avLst/>
          </a:prstGeom>
        </p:spPr>
      </p:pic>
    </p:spTree>
    <p:extLst>
      <p:ext uri="{BB962C8B-B14F-4D97-AF65-F5344CB8AC3E}">
        <p14:creationId xmlns:p14="http://schemas.microsoft.com/office/powerpoint/2010/main" val="4187496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7475C9B-C78E-D041-9B1D-1CFA351FE3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18074" y="1440799"/>
            <a:ext cx="3697326" cy="4662289"/>
          </a:xfrm>
          <a:prstGeom prst="rect">
            <a:avLst/>
          </a:prstGeom>
        </p:spPr>
      </p:pic>
      <p:sp>
        <p:nvSpPr>
          <p:cNvPr id="2" name="Title 1"/>
          <p:cNvSpPr>
            <a:spLocks noGrp="1"/>
          </p:cNvSpPr>
          <p:nvPr>
            <p:ph type="title"/>
          </p:nvPr>
        </p:nvSpPr>
        <p:spPr>
          <a:xfrm>
            <a:off x="533400" y="1066800"/>
            <a:ext cx="8229600" cy="533400"/>
          </a:xfrm>
        </p:spPr>
        <p:txBody>
          <a:bodyPr>
            <a:noAutofit/>
          </a:bodyPr>
          <a:lstStyle/>
          <a:p>
            <a:r>
              <a:rPr lang="en-US" sz="3200" dirty="0"/>
              <a:t>The Book of Ruth: </a:t>
            </a:r>
            <a:br>
              <a:rPr lang="en-US" sz="3200" dirty="0"/>
            </a:br>
            <a:r>
              <a:rPr lang="en-US" sz="3200" dirty="0"/>
              <a:t>Lessons and Connections</a:t>
            </a:r>
          </a:p>
        </p:txBody>
      </p:sp>
      <p:sp>
        <p:nvSpPr>
          <p:cNvPr id="8" name="Content Placeholder 2">
            <a:extLst>
              <a:ext uri="{FF2B5EF4-FFF2-40B4-BE49-F238E27FC236}">
                <a16:creationId xmlns:a16="http://schemas.microsoft.com/office/drawing/2014/main" id="{AFD9D1C9-9B3B-064B-840B-2F6C5DD1EC62}"/>
              </a:ext>
            </a:extLst>
          </p:cNvPr>
          <p:cNvSpPr txBox="1">
            <a:spLocks/>
          </p:cNvSpPr>
          <p:nvPr/>
        </p:nvSpPr>
        <p:spPr>
          <a:xfrm>
            <a:off x="1143000" y="1854621"/>
            <a:ext cx="4800600" cy="31487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The Book of Ruth is a contrast </a:t>
            </a:r>
            <a:br>
              <a:rPr lang="en-US" sz="2200" dirty="0"/>
            </a:br>
            <a:r>
              <a:rPr lang="en-US" sz="2200" dirty="0"/>
              <a:t>to the book that precedes it (Judges) and the book that </a:t>
            </a:r>
            <a:br>
              <a:rPr lang="en-US" sz="2200" dirty="0"/>
            </a:br>
            <a:r>
              <a:rPr lang="en-US" sz="2200" dirty="0"/>
              <a:t>follows it (First Samuel). </a:t>
            </a:r>
          </a:p>
          <a:p>
            <a:pPr lvl="0"/>
            <a:r>
              <a:rPr lang="en-US" sz="2200" dirty="0"/>
              <a:t>The fact that Ruth is a </a:t>
            </a:r>
            <a:br>
              <a:rPr lang="en-US" sz="2200" dirty="0"/>
            </a:br>
            <a:r>
              <a:rPr lang="en-US" sz="2200" dirty="0"/>
              <a:t>Moabite (a non-Israelite) </a:t>
            </a:r>
            <a:br>
              <a:rPr lang="en-US" sz="2200" dirty="0"/>
            </a:br>
            <a:r>
              <a:rPr lang="en-US" sz="2200" dirty="0"/>
              <a:t>helps to teach the Israelites </a:t>
            </a:r>
            <a:br>
              <a:rPr lang="en-US" sz="2200" dirty="0"/>
            </a:br>
            <a:r>
              <a:rPr lang="en-US" sz="2200" dirty="0"/>
              <a:t>that God’s saving plan includes the people of other nations.</a:t>
            </a:r>
          </a:p>
          <a:p>
            <a:pPr lvl="0"/>
            <a:r>
              <a:rPr lang="en-US" sz="2200" dirty="0"/>
              <a:t>Ruth is the great-grandmother </a:t>
            </a:r>
            <a:br>
              <a:rPr lang="en-US" sz="2200" dirty="0"/>
            </a:br>
            <a:r>
              <a:rPr lang="en-US" sz="2200" dirty="0"/>
              <a:t>of King David and an ancestor </a:t>
            </a:r>
            <a:br>
              <a:rPr lang="en-US" sz="2200" dirty="0"/>
            </a:br>
            <a:r>
              <a:rPr lang="en-US" sz="2200" dirty="0"/>
              <a:t>of Jesus. </a:t>
            </a:r>
          </a:p>
          <a:p>
            <a:pPr marL="0" indent="0">
              <a:buFont typeface="Arial" pitchFamily="34" charset="0"/>
              <a:buNone/>
            </a:pPr>
            <a:endParaRPr lang="en-US" sz="2300" dirty="0"/>
          </a:p>
        </p:txBody>
      </p:sp>
    </p:spTree>
    <p:extLst>
      <p:ext uri="{BB962C8B-B14F-4D97-AF65-F5344CB8AC3E}">
        <p14:creationId xmlns:p14="http://schemas.microsoft.com/office/powerpoint/2010/main" val="2114544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9722DFB-C9B6-4E71-8916-1B33058DA99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9259"/>
          <a:stretch/>
        </p:blipFill>
        <p:spPr>
          <a:xfrm>
            <a:off x="5239936" y="1600200"/>
            <a:ext cx="3288888" cy="4476542"/>
          </a:xfrm>
          <a:prstGeom prst="rect">
            <a:avLst/>
          </a:prstGeom>
        </p:spPr>
      </p:pic>
      <p:sp>
        <p:nvSpPr>
          <p:cNvPr id="4" name="Title 4">
            <a:extLst>
              <a:ext uri="{FF2B5EF4-FFF2-40B4-BE49-F238E27FC236}">
                <a16:creationId xmlns:a16="http://schemas.microsoft.com/office/drawing/2014/main" id="{3270BAD2-E339-46AB-8934-3B63006E33DB}"/>
              </a:ext>
            </a:extLst>
          </p:cNvPr>
          <p:cNvSpPr txBox="1">
            <a:spLocks/>
          </p:cNvSpPr>
          <p:nvPr/>
        </p:nvSpPr>
        <p:spPr>
          <a:xfrm>
            <a:off x="228600" y="1954017"/>
            <a:ext cx="5035402" cy="1286539"/>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200" dirty="0"/>
              <a:t>Does God get </a:t>
            </a:r>
            <a:br>
              <a:rPr lang="en-US" sz="3200" dirty="0"/>
            </a:br>
            <a:r>
              <a:rPr lang="en-US" sz="3200" dirty="0"/>
              <a:t>tired of us making </a:t>
            </a:r>
            <a:br>
              <a:rPr lang="en-US" sz="3200" dirty="0"/>
            </a:br>
            <a:r>
              <a:rPr lang="en-US" sz="3200" dirty="0"/>
              <a:t>the same mistakes </a:t>
            </a:r>
            <a:br>
              <a:rPr lang="en-US" sz="3200" dirty="0"/>
            </a:br>
            <a:r>
              <a:rPr lang="en-US" sz="3200" dirty="0"/>
              <a:t>over and over?</a:t>
            </a:r>
          </a:p>
        </p:txBody>
      </p:sp>
      <p:sp>
        <p:nvSpPr>
          <p:cNvPr id="5" name="Title 4">
            <a:extLst>
              <a:ext uri="{FF2B5EF4-FFF2-40B4-BE49-F238E27FC236}">
                <a16:creationId xmlns:a16="http://schemas.microsoft.com/office/drawing/2014/main" id="{DCB32F57-7CF7-4D65-958D-6BF0BA86763D}"/>
              </a:ext>
            </a:extLst>
          </p:cNvPr>
          <p:cNvSpPr txBox="1">
            <a:spLocks/>
          </p:cNvSpPr>
          <p:nvPr/>
        </p:nvSpPr>
        <p:spPr>
          <a:xfrm>
            <a:off x="609600" y="101927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1925242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74F2A380-854D-4495-9DB4-86394690B43F}"/>
              </a:ext>
            </a:extLst>
          </p:cNvPr>
          <p:cNvSpPr txBox="1">
            <a:spLocks/>
          </p:cNvSpPr>
          <p:nvPr/>
        </p:nvSpPr>
        <p:spPr>
          <a:xfrm>
            <a:off x="5410200" y="1333500"/>
            <a:ext cx="3048000" cy="4191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b="0" dirty="0"/>
              <a:t>As we study this chapter, consider </a:t>
            </a:r>
            <a:br>
              <a:rPr lang="en-US" sz="2400" b="0" dirty="0"/>
            </a:br>
            <a:r>
              <a:rPr lang="en-US" sz="2400" b="0" dirty="0"/>
              <a:t>how God responds </a:t>
            </a:r>
            <a:br>
              <a:rPr lang="en-US" sz="2400" b="0" dirty="0"/>
            </a:br>
            <a:r>
              <a:rPr lang="en-US" sz="2400" b="0" dirty="0"/>
              <a:t>to the Israelites </a:t>
            </a:r>
            <a:br>
              <a:rPr lang="en-US" sz="2400" b="0" dirty="0"/>
            </a:br>
            <a:r>
              <a:rPr lang="en-US" sz="2400" b="0" dirty="0"/>
              <a:t>when they make repeated mistakes. </a:t>
            </a:r>
            <a:br>
              <a:rPr lang="en-US" sz="2400" b="0" dirty="0"/>
            </a:br>
            <a:br>
              <a:rPr lang="en-US" sz="2400" b="0" dirty="0"/>
            </a:br>
            <a:r>
              <a:rPr lang="en-US" sz="2400" b="0" dirty="0"/>
              <a:t>What can we learn about how God </a:t>
            </a:r>
            <a:br>
              <a:rPr lang="en-US" sz="2400" b="0" dirty="0"/>
            </a:br>
            <a:r>
              <a:rPr lang="en-US" sz="2400" b="0" dirty="0"/>
              <a:t>responds to us </a:t>
            </a:r>
            <a:br>
              <a:rPr lang="en-US" sz="2400" b="0" dirty="0"/>
            </a:br>
            <a:r>
              <a:rPr lang="en-US" sz="2400" b="0" dirty="0"/>
              <a:t>when we mess up? </a:t>
            </a:r>
            <a:endParaRPr lang="en-US" sz="3200" dirty="0"/>
          </a:p>
        </p:txBody>
      </p:sp>
      <p:pic>
        <p:nvPicPr>
          <p:cNvPr id="3" name="Picture 2">
            <a:extLst>
              <a:ext uri="{FF2B5EF4-FFF2-40B4-BE49-F238E27FC236}">
                <a16:creationId xmlns:a16="http://schemas.microsoft.com/office/drawing/2014/main" id="{74CC2778-6431-4A46-A1C5-690D76A65064}"/>
              </a:ext>
            </a:extLst>
          </p:cNvPr>
          <p:cNvPicPr>
            <a:picLocks noChangeAspect="1"/>
          </p:cNvPicPr>
          <p:nvPr/>
        </p:nvPicPr>
        <p:blipFill rotWithShape="1">
          <a:blip r:embed="rId3">
            <a:extLst>
              <a:ext uri="{28A0092B-C50C-407E-A947-70E740481C1C}">
                <a14:useLocalDpi xmlns:a14="http://schemas.microsoft.com/office/drawing/2010/main" val="0"/>
              </a:ext>
            </a:extLst>
          </a:blip>
          <a:srcRect l="7388" t="5224" r="18547" b="-224"/>
          <a:stretch/>
        </p:blipFill>
        <p:spPr>
          <a:xfrm>
            <a:off x="762000" y="1447800"/>
            <a:ext cx="4331368" cy="3657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458200" cy="762000"/>
          </a:xfrm>
        </p:spPr>
        <p:txBody>
          <a:bodyPr>
            <a:normAutofit/>
          </a:bodyPr>
          <a:lstStyle/>
          <a:p>
            <a:r>
              <a:rPr lang="en-US" sz="3200" dirty="0"/>
              <a:t>Key Beliefs of the Ancient Israelites </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16467" y="1524000"/>
            <a:ext cx="8305800" cy="4572000"/>
          </a:xfrm>
        </p:spPr>
        <p:txBody>
          <a:bodyPr>
            <a:normAutofit/>
          </a:bodyPr>
          <a:lstStyle/>
          <a:p>
            <a:pPr lvl="0"/>
            <a:r>
              <a:rPr lang="en-US" dirty="0"/>
              <a:t>God rewards and punishes people based on their behavior in this lifetime (divine retributive justice).</a:t>
            </a:r>
          </a:p>
          <a:p>
            <a:pPr lvl="0"/>
            <a:r>
              <a:rPr lang="en-US" dirty="0"/>
              <a:t>God is in charge of everything that happens to us in life.</a:t>
            </a:r>
          </a:p>
          <a:p>
            <a:pPr lvl="0"/>
            <a:r>
              <a:rPr lang="en-US" dirty="0"/>
              <a:t>God is a warrior who leads his people into battle.</a:t>
            </a:r>
          </a:p>
          <a:p>
            <a:pPr lvl="0"/>
            <a:r>
              <a:rPr lang="en-US" dirty="0"/>
              <a:t>God demands that enemies</a:t>
            </a:r>
            <a:br>
              <a:rPr lang="en-US" dirty="0"/>
            </a:br>
            <a:r>
              <a:rPr lang="en-US" dirty="0"/>
              <a:t>be completely annihilated—</a:t>
            </a:r>
            <a:br>
              <a:rPr lang="en-US" dirty="0"/>
            </a:br>
            <a:r>
              <a:rPr lang="en-US" dirty="0"/>
              <a:t>all people, animals, and </a:t>
            </a:r>
            <a:br>
              <a:rPr lang="en-US" dirty="0"/>
            </a:br>
            <a:r>
              <a:rPr lang="en-US" dirty="0"/>
              <a:t>possessions must be </a:t>
            </a:r>
            <a:br>
              <a:rPr lang="en-US" dirty="0"/>
            </a:br>
            <a:r>
              <a:rPr lang="en-US" dirty="0"/>
              <a:t>placed under the ban.</a:t>
            </a:r>
          </a:p>
          <a:p>
            <a:endParaRPr lang="en-US" dirty="0"/>
          </a:p>
        </p:txBody>
      </p:sp>
      <p:pic>
        <p:nvPicPr>
          <p:cNvPr id="4" name="Picture 3">
            <a:extLst>
              <a:ext uri="{FF2B5EF4-FFF2-40B4-BE49-F238E27FC236}">
                <a16:creationId xmlns:a16="http://schemas.microsoft.com/office/drawing/2014/main" id="{AA1C0B60-D7B2-8E4E-A44A-03CC739EEA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0640" y="3429000"/>
            <a:ext cx="3754093" cy="2819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61142"/>
            <a:ext cx="8229600" cy="533400"/>
          </a:xfrm>
        </p:spPr>
        <p:txBody>
          <a:bodyPr>
            <a:noAutofit/>
          </a:bodyPr>
          <a:lstStyle/>
          <a:p>
            <a:r>
              <a:rPr lang="en-US" sz="3200" dirty="0"/>
              <a:t>The Development of our Beliefs </a:t>
            </a:r>
            <a:br>
              <a:rPr lang="en-US" sz="3200" dirty="0"/>
            </a:br>
            <a:r>
              <a:rPr lang="en-US" sz="3200" dirty="0"/>
              <a:t>and Knowledge about God </a:t>
            </a:r>
          </a:p>
        </p:txBody>
      </p:sp>
      <p:sp>
        <p:nvSpPr>
          <p:cNvPr id="3" name="Content Placeholder 2"/>
          <p:cNvSpPr>
            <a:spLocks noGrp="1"/>
          </p:cNvSpPr>
          <p:nvPr>
            <p:ph idx="1"/>
          </p:nvPr>
        </p:nvSpPr>
        <p:spPr>
          <a:xfrm>
            <a:off x="800985" y="1844836"/>
            <a:ext cx="4343400" cy="3187062"/>
          </a:xfrm>
        </p:spPr>
        <p:txBody>
          <a:bodyPr>
            <a:normAutofit/>
          </a:bodyPr>
          <a:lstStyle/>
          <a:p>
            <a:pPr lvl="0"/>
            <a:r>
              <a:rPr lang="en-US" sz="2200" dirty="0"/>
              <a:t>The Bible sometimes seems to contradict itself, because human beings had to grow in their understanding of God’s Revelation.</a:t>
            </a:r>
          </a:p>
          <a:p>
            <a:pPr lvl="0"/>
            <a:r>
              <a:rPr lang="en-US" sz="2200" dirty="0"/>
              <a:t>We now know that God is not a violent warrior but a God of love and endless mercy.</a:t>
            </a:r>
          </a:p>
          <a:p>
            <a:endParaRPr lang="en-US" dirty="0"/>
          </a:p>
          <a:p>
            <a:endParaRPr lang="en-US" dirty="0"/>
          </a:p>
          <a:p>
            <a:pPr marL="0" indent="0">
              <a:buNone/>
            </a:pPr>
            <a:endParaRPr lang="en-US" dirty="0"/>
          </a:p>
        </p:txBody>
      </p:sp>
      <p:sp>
        <p:nvSpPr>
          <p:cNvPr id="7" name="Content Placeholder 2">
            <a:extLst>
              <a:ext uri="{FF2B5EF4-FFF2-40B4-BE49-F238E27FC236}">
                <a16:creationId xmlns:a16="http://schemas.microsoft.com/office/drawing/2014/main" id="{5E5CDD4D-223A-2647-B372-7F6EDA4217B9}"/>
              </a:ext>
            </a:extLst>
          </p:cNvPr>
          <p:cNvSpPr txBox="1">
            <a:spLocks/>
          </p:cNvSpPr>
          <p:nvPr/>
        </p:nvSpPr>
        <p:spPr>
          <a:xfrm>
            <a:off x="800985" y="4648200"/>
            <a:ext cx="7924800" cy="1981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Jesus—the fullness of God’s Revelation—taught that suffering is not a punishment from God and that God</a:t>
            </a:r>
            <a:br>
              <a:rPr lang="en-US" sz="2200" dirty="0"/>
            </a:br>
            <a:r>
              <a:rPr lang="en-US" sz="2200" dirty="0"/>
              <a:t>does not punish children for the sins of their parents. </a:t>
            </a:r>
          </a:p>
          <a:p>
            <a:pPr lvl="0"/>
            <a:endParaRPr lang="en-US" dirty="0"/>
          </a:p>
        </p:txBody>
      </p:sp>
      <p:pic>
        <p:nvPicPr>
          <p:cNvPr id="5" name="Picture 4">
            <a:extLst>
              <a:ext uri="{FF2B5EF4-FFF2-40B4-BE49-F238E27FC236}">
                <a16:creationId xmlns:a16="http://schemas.microsoft.com/office/drawing/2014/main" id="{E3C7427C-D4C6-9247-84BA-FBC3D0B1D9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1968380"/>
            <a:ext cx="3505199" cy="263247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533400"/>
          </a:xfrm>
        </p:spPr>
        <p:txBody>
          <a:bodyPr>
            <a:noAutofit/>
          </a:bodyPr>
          <a:lstStyle/>
          <a:p>
            <a:r>
              <a:rPr lang="en-US" sz="3200" dirty="0"/>
              <a:t>Joshua: Successor to Moses </a:t>
            </a:r>
          </a:p>
        </p:txBody>
      </p:sp>
      <p:sp>
        <p:nvSpPr>
          <p:cNvPr id="3" name="Content Placeholder 2"/>
          <p:cNvSpPr>
            <a:spLocks noGrp="1"/>
          </p:cNvSpPr>
          <p:nvPr>
            <p:ph idx="1"/>
          </p:nvPr>
        </p:nvSpPr>
        <p:spPr>
          <a:xfrm>
            <a:off x="685800" y="1295400"/>
            <a:ext cx="7829866" cy="3976489"/>
          </a:xfrm>
        </p:spPr>
        <p:txBody>
          <a:bodyPr>
            <a:normAutofit/>
          </a:bodyPr>
          <a:lstStyle/>
          <a:p>
            <a:pPr lvl="0"/>
            <a:r>
              <a:rPr lang="en-US" dirty="0"/>
              <a:t>As Moses once led the Israelites across the Red Sea into freedom, Joshua leads the people across the Jordan River into the Promised Land.</a:t>
            </a:r>
          </a:p>
          <a:p>
            <a:pPr lvl="0"/>
            <a:r>
              <a:rPr lang="en-US" dirty="0"/>
              <a:t>Beginning with the city of Jericho, Joshua and the Israelites conquer all </a:t>
            </a:r>
            <a:br>
              <a:rPr lang="en-US" dirty="0"/>
            </a:br>
            <a:r>
              <a:rPr lang="en-US" dirty="0"/>
              <a:t>of Canaan.</a:t>
            </a:r>
          </a:p>
          <a:p>
            <a:pPr lvl="0"/>
            <a:r>
              <a:rPr lang="en-US" dirty="0"/>
              <a:t>Joshua can be </a:t>
            </a:r>
            <a:br>
              <a:rPr lang="en-US" dirty="0"/>
            </a:br>
            <a:r>
              <a:rPr lang="en-US" dirty="0"/>
              <a:t>considered a “type” </a:t>
            </a:r>
            <a:br>
              <a:rPr lang="en-US" dirty="0"/>
            </a:br>
            <a:r>
              <a:rPr lang="en-US" dirty="0"/>
              <a:t>or foreshadow of </a:t>
            </a:r>
            <a:br>
              <a:rPr lang="en-US" dirty="0"/>
            </a:br>
            <a:r>
              <a:rPr lang="en-US" dirty="0"/>
              <a:t>Jesus. </a:t>
            </a:r>
          </a:p>
        </p:txBody>
      </p:sp>
      <p:pic>
        <p:nvPicPr>
          <p:cNvPr id="6" name="Picture 5">
            <a:extLst>
              <a:ext uri="{FF2B5EF4-FFF2-40B4-BE49-F238E27FC236}">
                <a16:creationId xmlns:a16="http://schemas.microsoft.com/office/drawing/2014/main" id="{827381A7-8F6A-7A46-A323-BB20A2B0A8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9900" y="3200400"/>
            <a:ext cx="4178300" cy="2968547"/>
          </a:xfrm>
          <a:prstGeom prst="rect">
            <a:avLst/>
          </a:prstGeom>
        </p:spPr>
      </p:pic>
    </p:spTree>
    <p:extLst>
      <p:ext uri="{BB962C8B-B14F-4D97-AF65-F5344CB8AC3E}">
        <p14:creationId xmlns:p14="http://schemas.microsoft.com/office/powerpoint/2010/main" val="3507123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533400"/>
          </a:xfrm>
        </p:spPr>
        <p:txBody>
          <a:bodyPr>
            <a:noAutofit/>
          </a:bodyPr>
          <a:lstStyle/>
          <a:p>
            <a:r>
              <a:rPr lang="en-US" sz="3200" dirty="0"/>
              <a:t>The Judges</a:t>
            </a:r>
          </a:p>
        </p:txBody>
      </p:sp>
      <p:sp>
        <p:nvSpPr>
          <p:cNvPr id="3" name="Content Placeholder 2"/>
          <p:cNvSpPr>
            <a:spLocks noGrp="1"/>
          </p:cNvSpPr>
          <p:nvPr>
            <p:ph idx="1"/>
          </p:nvPr>
        </p:nvSpPr>
        <p:spPr>
          <a:xfrm>
            <a:off x="921657" y="1371600"/>
            <a:ext cx="7715680" cy="3695063"/>
          </a:xfrm>
        </p:spPr>
        <p:txBody>
          <a:bodyPr>
            <a:normAutofit/>
          </a:bodyPr>
          <a:lstStyle/>
          <a:p>
            <a:pPr lvl="0"/>
            <a:r>
              <a:rPr lang="en-US" dirty="0"/>
              <a:t>In the Book of Judges and the books that follow it, we see the </a:t>
            </a:r>
            <a:r>
              <a:rPr lang="en-US" b="1" dirty="0"/>
              <a:t>deuteronomic cycle</a:t>
            </a:r>
            <a:r>
              <a:rPr lang="en-US" dirty="0"/>
              <a:t>, which is a pattern of sin and repentance that the Israelites repeat time and time again.</a:t>
            </a:r>
          </a:p>
          <a:p>
            <a:pPr lvl="0"/>
            <a:r>
              <a:rPr lang="en-US" dirty="0"/>
              <a:t>The judges are charismatic leaders whom God sends to deliver the Israelites from the oppression that resulted from their infidelity to God.</a:t>
            </a:r>
          </a:p>
          <a:p>
            <a:pPr lvl="0"/>
            <a:r>
              <a:rPr lang="en-US" dirty="0"/>
              <a:t>The Book of Judges describes twelve judges.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964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61E2B1C-48ED-704F-927F-5F00E96B8A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609600"/>
            <a:ext cx="7010400" cy="5821578"/>
          </a:xfrm>
          <a:prstGeom prst="rect">
            <a:avLst/>
          </a:prstGeom>
        </p:spPr>
      </p:pic>
    </p:spTree>
    <p:extLst>
      <p:ext uri="{BB962C8B-B14F-4D97-AF65-F5344CB8AC3E}">
        <p14:creationId xmlns:p14="http://schemas.microsoft.com/office/powerpoint/2010/main" val="793655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855921"/>
            <a:ext cx="8710863" cy="533400"/>
          </a:xfrm>
        </p:spPr>
        <p:txBody>
          <a:bodyPr>
            <a:noAutofit/>
          </a:bodyPr>
          <a:lstStyle/>
          <a:p>
            <a:r>
              <a:rPr lang="en-US" sz="3200" dirty="0"/>
              <a:t>Two Famous Judges: </a:t>
            </a:r>
            <a:br>
              <a:rPr lang="en-US" sz="3200" dirty="0"/>
            </a:br>
            <a:r>
              <a:rPr lang="en-US" sz="3200" dirty="0"/>
              <a:t>Deborah and Samson </a:t>
            </a:r>
          </a:p>
        </p:txBody>
      </p:sp>
      <p:sp>
        <p:nvSpPr>
          <p:cNvPr id="3" name="Content Placeholder 2"/>
          <p:cNvSpPr>
            <a:spLocks noGrp="1"/>
          </p:cNvSpPr>
          <p:nvPr>
            <p:ph idx="1"/>
          </p:nvPr>
        </p:nvSpPr>
        <p:spPr>
          <a:xfrm>
            <a:off x="1022048" y="1752600"/>
            <a:ext cx="7436152" cy="2057400"/>
          </a:xfrm>
        </p:spPr>
        <p:txBody>
          <a:bodyPr>
            <a:normAutofit/>
          </a:bodyPr>
          <a:lstStyle/>
          <a:p>
            <a:pPr lvl="0"/>
            <a:r>
              <a:rPr lang="en-US" sz="2200" dirty="0"/>
              <a:t>Deborah, the only female judge in the Book of Judges, is also identified as a prophetess.</a:t>
            </a:r>
          </a:p>
          <a:p>
            <a:pPr lvl="0"/>
            <a:r>
              <a:rPr lang="en-US" sz="2200" dirty="0"/>
              <a:t>Barak, the Israelite military leader, refuses to go into battle without Deborah. When they are victorious, the two sing a canticle to celebrate their success.</a:t>
            </a:r>
          </a:p>
          <a:p>
            <a:pPr marL="0" indent="0">
              <a:buNone/>
            </a:pPr>
            <a:endParaRPr lang="en-US" sz="2200" dirty="0"/>
          </a:p>
        </p:txBody>
      </p:sp>
      <p:pic>
        <p:nvPicPr>
          <p:cNvPr id="5" name="Picture 4">
            <a:extLst>
              <a:ext uri="{FF2B5EF4-FFF2-40B4-BE49-F238E27FC236}">
                <a16:creationId xmlns:a16="http://schemas.microsoft.com/office/drawing/2014/main" id="{379478BF-FE71-CC48-B3E9-D62D4ECC846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1712"/>
          <a:stretch/>
        </p:blipFill>
        <p:spPr>
          <a:xfrm>
            <a:off x="5181600" y="3733800"/>
            <a:ext cx="3220382" cy="2573866"/>
          </a:xfrm>
          <a:prstGeom prst="rect">
            <a:avLst/>
          </a:prstGeom>
        </p:spPr>
      </p:pic>
      <p:sp>
        <p:nvSpPr>
          <p:cNvPr id="7" name="Content Placeholder 2">
            <a:extLst>
              <a:ext uri="{FF2B5EF4-FFF2-40B4-BE49-F238E27FC236}">
                <a16:creationId xmlns:a16="http://schemas.microsoft.com/office/drawing/2014/main" id="{1F1C9B0E-00F5-4E44-AFB0-53E9875C4872}"/>
              </a:ext>
            </a:extLst>
          </p:cNvPr>
          <p:cNvSpPr txBox="1">
            <a:spLocks/>
          </p:cNvSpPr>
          <p:nvPr/>
        </p:nvSpPr>
        <p:spPr>
          <a:xfrm>
            <a:off x="1032933" y="3581400"/>
            <a:ext cx="3996267" cy="25738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As a nazirite consecrated </a:t>
            </a:r>
            <a:br>
              <a:rPr lang="en-US" sz="2200" dirty="0"/>
            </a:br>
            <a:r>
              <a:rPr lang="en-US" sz="2200" dirty="0"/>
              <a:t>to God from birth, Samson is not to cut his hair, the source of his strength. </a:t>
            </a:r>
          </a:p>
          <a:p>
            <a:pPr lvl="0"/>
            <a:r>
              <a:rPr lang="en-US" sz="2200" dirty="0"/>
              <a:t>Samson fails to keep his vows, but he turns back to God at the end of his life, defeating the Philistines. </a:t>
            </a:r>
          </a:p>
        </p:txBody>
      </p:sp>
    </p:spTree>
    <p:extLst>
      <p:ext uri="{BB962C8B-B14F-4D97-AF65-F5344CB8AC3E}">
        <p14:creationId xmlns:p14="http://schemas.microsoft.com/office/powerpoint/2010/main" val="3523978707"/>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804</TotalTime>
  <Words>672</Words>
  <Application>Microsoft Office PowerPoint</Application>
  <PresentationFormat>On-screen Show (4:3)</PresentationFormat>
  <Paragraphs>78</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Joshua and Judges</vt:lpstr>
      <vt:lpstr>PowerPoint Presentation</vt:lpstr>
      <vt:lpstr>PowerPoint Presentation</vt:lpstr>
      <vt:lpstr>Key Beliefs of the Ancient Israelites </vt:lpstr>
      <vt:lpstr>The Development of our Beliefs  and Knowledge about God </vt:lpstr>
      <vt:lpstr>Joshua: Successor to Moses </vt:lpstr>
      <vt:lpstr>The Judges</vt:lpstr>
      <vt:lpstr>PowerPoint Presentation</vt:lpstr>
      <vt:lpstr>Two Famous Judges:  Deborah and Samson </vt:lpstr>
      <vt:lpstr>Samuel: Reluctant Kingmaker </vt:lpstr>
      <vt:lpstr>The Book of Ruth: The Plot</vt:lpstr>
      <vt:lpstr>The Book of Ruth:  Lessons and Connections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89</cp:revision>
  <dcterms:created xsi:type="dcterms:W3CDTF">2011-01-10T17:35:40Z</dcterms:created>
  <dcterms:modified xsi:type="dcterms:W3CDTF">2019-02-15T15:29:30Z</dcterms:modified>
</cp:coreProperties>
</file>